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56" r:id="rId2"/>
    <p:sldId id="319" r:id="rId3"/>
    <p:sldId id="279" r:id="rId4"/>
    <p:sldId id="320" r:id="rId5"/>
    <p:sldId id="321" r:id="rId6"/>
    <p:sldId id="322" r:id="rId7"/>
    <p:sldId id="335" r:id="rId8"/>
    <p:sldId id="326" r:id="rId9"/>
    <p:sldId id="327" r:id="rId10"/>
    <p:sldId id="328" r:id="rId11"/>
    <p:sldId id="329" r:id="rId12"/>
    <p:sldId id="330" r:id="rId13"/>
    <p:sldId id="331" r:id="rId14"/>
    <p:sldId id="323" r:id="rId15"/>
    <p:sldId id="324" r:id="rId16"/>
    <p:sldId id="325" r:id="rId17"/>
    <p:sldId id="303" r:id="rId18"/>
    <p:sldId id="304" r:id="rId19"/>
    <p:sldId id="305" r:id="rId20"/>
    <p:sldId id="297" r:id="rId21"/>
    <p:sldId id="306" r:id="rId22"/>
    <p:sldId id="299" r:id="rId23"/>
    <p:sldId id="270" r:id="rId24"/>
    <p:sldId id="275" r:id="rId25"/>
    <p:sldId id="333" r:id="rId26"/>
    <p:sldId id="274" r:id="rId27"/>
    <p:sldId id="318" r:id="rId28"/>
    <p:sldId id="316" r:id="rId29"/>
    <p:sldId id="301" r:id="rId30"/>
    <p:sldId id="284" r:id="rId31"/>
    <p:sldId id="295" r:id="rId32"/>
    <p:sldId id="294" r:id="rId33"/>
    <p:sldId id="291" r:id="rId34"/>
    <p:sldId id="290" r:id="rId35"/>
    <p:sldId id="296" r:id="rId36"/>
    <p:sldId id="289" r:id="rId37"/>
    <p:sldId id="285" r:id="rId38"/>
    <p:sldId id="287" r:id="rId39"/>
    <p:sldId id="286" r:id="rId40"/>
    <p:sldId id="336" r:id="rId41"/>
    <p:sldId id="298" r:id="rId42"/>
    <p:sldId id="300" r:id="rId43"/>
    <p:sldId id="31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44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8401D-8737-401F-8615-D5953091D1C1}" type="datetimeFigureOut">
              <a:rPr lang="de-DE" smtClean="0"/>
              <a:t>01.12.21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6CB5B-84D6-497B-9B58-75924F4A11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92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C287-F31D-4BBD-AD50-8096B133251A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4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899E-65FC-4515-8433-EFC48514E56F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6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5294-793B-4B75-91F9-4CE9D0A537D7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98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7970"/>
            <a:ext cx="10058400" cy="79898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5124"/>
            <a:ext cx="10058400" cy="4116494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C982-C7BD-4204-B650-2FAF8FD475A4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5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2F6F-87CD-4C23-AC5F-F5873BF29D9A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77F-26C5-4F22-A902-7C2CC2B0718B}" type="datetime1">
              <a:rPr lang="de-DE" smtClean="0"/>
              <a:t>01.12.21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1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13A3-34A8-4B76-94D5-FE80BC5FC81D}" type="datetime1">
              <a:rPr lang="de-DE" smtClean="0"/>
              <a:t>01.12.21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6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FAF-A78E-492D-B19C-7C880789DF87}" type="datetime1">
              <a:rPr lang="de-DE" smtClean="0"/>
              <a:t>01.12.21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8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A667-5DCD-4063-9274-8DC8EBA67423}" type="datetime1">
              <a:rPr lang="de-DE" smtClean="0"/>
              <a:t>01.12.21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35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193577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30136"/>
            <a:ext cx="3200400" cy="377506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5741AF2-1F4C-4766-B5FE-7F40553BDC3E}" type="datetime1">
              <a:rPr lang="de-DE" smtClean="0"/>
              <a:t>01.12.21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88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202A-518A-4502-B817-5C93C1141BE0}" type="datetime1">
              <a:rPr lang="de-DE" smtClean="0"/>
              <a:t>01.12.21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2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937596-67A2-4828-A0F1-A90D719FB49F}" type="datetime1">
              <a:rPr lang="de-DE" smtClean="0"/>
              <a:t>01.12.21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1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BUNDESTAGSWAHL 2021</a:t>
            </a:r>
            <a:br>
              <a:rPr lang="de-DE" sz="7200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de-DE" sz="2800" dirty="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Analyse des Wahlverhaltens in Abhängigkeit von soziodemographischen Strukturmerkmalen</a:t>
            </a:r>
            <a:endParaRPr lang="de-DE" sz="3200" dirty="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54952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746CC7-3022-4477-A07E-FB5721552778}"/>
              </a:ext>
            </a:extLst>
          </p:cNvPr>
          <p:cNvSpPr txBox="1"/>
          <p:nvPr/>
        </p:nvSpPr>
        <p:spPr>
          <a:xfrm>
            <a:off x="790113" y="4768995"/>
            <a:ext cx="103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Projektpartner: Dr. André Klima, Institut für Statistik, LMU</a:t>
            </a:r>
          </a:p>
          <a:p>
            <a:pPr algn="ctr"/>
            <a:r>
              <a:rPr lang="de-DE" dirty="0"/>
              <a:t>Gruppenmitglieder: Carla Fuchs, Christian Hobelsberger, Max Melchior Lang, Mattia Mohr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27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München, 02.12.2021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52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Differenzen:</a:t>
            </a:r>
            <a:br>
              <a:rPr lang="de-DE" sz="3200" dirty="0"/>
            </a:br>
            <a:r>
              <a:rPr lang="de-DE" sz="3200" dirty="0"/>
              <a:t>Bundestagswahl 2017 und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10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99CF09F-B515-4820-86E9-49BB31B3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3FC1177-DA91-4C29-9EDE-FDD795F37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3">
            <a:extLst>
              <a:ext uri="{FF2B5EF4-FFF2-40B4-BE49-F238E27FC236}">
                <a16:creationId xmlns:a16="http://schemas.microsoft.com/office/drawing/2014/main" id="{98B9F900-BB86-4FD1-A0F2-EF977699342C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2530135"/>
          <a:ext cx="3200400" cy="3303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Differenz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- 8,86%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+ 5,23%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- 2,29%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+ 0,71%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- 4,35%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+ 5,81%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15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C539B97E-C680-4ECB-A978-43CE6F3F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Bayern: Wahlverhalten in der Pandemie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25F126F-E8F8-4BCF-A6FD-9F32CA120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Detailbetrachtung: Bayern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Erhöhung des Anteils an Briefwählern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Besonderheit: Wahl während Pandemie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12FE61-8EA0-422F-8258-A1C09C0A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11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F5B0DA3-4BC1-436C-99E2-7CA1A7E52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  <p:extLst>
      <p:ext uri="{BB962C8B-B14F-4D97-AF65-F5344CB8AC3E}">
        <p14:creationId xmlns:p14="http://schemas.microsoft.com/office/powerpoint/2010/main" val="83987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6E7983F-82AC-449E-8650-0059E09C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Gegenüberstellung Erst- und Zweit-stimmen pro Partei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436E13-7864-4781-AE41-212BC99CB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UNION: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meist höheren Erst- als Zweitstimmenanteil</a:t>
            </a:r>
          </a:p>
          <a:p>
            <a:r>
              <a:rPr lang="de-DE" dirty="0"/>
              <a:t>SPD: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Stimmen für Wahlkreise mit bis zu 30% Erststimmenanteile relativ ausgeglichen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höhere Erststimmenanteile: Zweitstimmenanteil meist nicht mehr so hoch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E10889A-DD9F-43BE-B389-D7DCCA50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12</a:t>
            </a:fld>
            <a:endParaRPr 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64" y="1173018"/>
            <a:ext cx="7633222" cy="4240678"/>
          </a:xfrm>
        </p:spPr>
      </p:pic>
    </p:spTree>
    <p:extLst>
      <p:ext uri="{BB962C8B-B14F-4D97-AF65-F5344CB8AC3E}">
        <p14:creationId xmlns:p14="http://schemas.microsoft.com/office/powerpoint/2010/main" val="17462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B7BC043-A4D6-4BF6-B416-CC30F4E1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Gegenüberstellung Erst- und Zweit-stimmen pro Partei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DD834D8-BA71-4DC5-90A4-57BBBA7F7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GRÜNE: hohe Streuung, oft etwas mehr Zweitstimmenanteile, Landesliste im Saarland ausgeschlossen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FDP: kaum Streuung, tendenziell höheren Zweit- als Erststimmenanteil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AFD: Stimmenanteile meist sehr ähnlich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LINKE: niedrige Stimmenanteile eher ausgeglichen, hohe Erststimmenanteile meist mit niedrigem Zweitstimmenanteil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E14B4B-6D65-4810-9873-894B642C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13</a:t>
            </a:fld>
            <a:endParaRPr 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32" y="277049"/>
            <a:ext cx="6182736" cy="6182736"/>
          </a:xfrm>
        </p:spPr>
      </p:pic>
    </p:spTree>
    <p:extLst>
      <p:ext uri="{BB962C8B-B14F-4D97-AF65-F5344CB8AC3E}">
        <p14:creationId xmlns:p14="http://schemas.microsoft.com/office/powerpoint/2010/main" val="26608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6EDB0-FFF7-6A4C-9ED5-A9E51FA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Gewinne und Verluste von UNION und SPD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C2CC6-8D48-C841-8B4D-1BC0A32C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keine Gewinne bei den Zweitstimmen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 bis auf 3 Wahlkreise überall Zuwächse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Wahlkreise in denen die UNION starke Verluste hatte, hatte die SPD starke Zuwächse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02F10EFA-2EA6-4DFB-8518-D01EB62E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14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A0E8FDA-2266-4036-8960-D2D124B5F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55902"/>
            <a:ext cx="5257800" cy="5257800"/>
          </a:xfrm>
        </p:spPr>
      </p:pic>
    </p:spTree>
    <p:extLst>
      <p:ext uri="{BB962C8B-B14F-4D97-AF65-F5344CB8AC3E}">
        <p14:creationId xmlns:p14="http://schemas.microsoft.com/office/powerpoint/2010/main" val="48651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8E82D-9145-4CD3-A4FE-F9748D4A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Regionale Unterschiede der Gewinne und Verluste </a:t>
            </a:r>
            <a:br>
              <a:rPr lang="de-DE" dirty="0"/>
            </a:br>
            <a:r>
              <a:rPr lang="de-DE" dirty="0"/>
              <a:t>SPD und UNION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C9ACE-8120-41BC-9BAC-16156F003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 v.a. Zuwächse in den neuen Bundesländern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SPD: Starke Zuwächse in Mecklenburg – Vorpommern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6007D9-2CBC-4B59-8204-04BC8F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77540"/>
            <a:ext cx="1312025" cy="365125"/>
          </a:xfrm>
        </p:spPr>
        <p:txBody>
          <a:bodyPr/>
          <a:lstStyle/>
          <a:p>
            <a:fld id="{BA42049D-CFC7-4BBA-A40C-796A2759B3FB}" type="slidenum">
              <a:rPr lang="de-DE" smtClean="0"/>
              <a:t>15</a:t>
            </a:fld>
            <a:endParaRPr lang="de-DE" dirty="0"/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94DE82-7499-BE4F-BA52-82FF4A2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553732"/>
            <a:ext cx="5437705" cy="5437705"/>
          </a:xfrm>
        </p:spPr>
      </p:pic>
    </p:spTree>
    <p:extLst>
      <p:ext uri="{BB962C8B-B14F-4D97-AF65-F5344CB8AC3E}">
        <p14:creationId xmlns:p14="http://schemas.microsoft.com/office/powerpoint/2010/main" val="127252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8E82D-9145-4CD3-A4FE-F9748D4A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Regionale Unterschiede der Gewinne und Verluste </a:t>
            </a:r>
            <a:br>
              <a:rPr lang="de-DE" dirty="0"/>
            </a:br>
            <a:r>
              <a:rPr lang="de-DE" dirty="0"/>
              <a:t>SPD und UNION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C9ACE-8120-41BC-9BAC-16156F003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flächendeckende Verluste in ganz Deutschland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stärkste Verluste im Nordosten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6007D9-2CBC-4B59-8204-04BC8F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77540"/>
            <a:ext cx="1312025" cy="365125"/>
          </a:xfrm>
        </p:spPr>
        <p:txBody>
          <a:bodyPr/>
          <a:lstStyle/>
          <a:p>
            <a:fld id="{BA42049D-CFC7-4BBA-A40C-796A2759B3FB}" type="slidenum">
              <a:rPr lang="de-DE" smtClean="0"/>
              <a:t>16</a:t>
            </a:fld>
            <a:endParaRPr lang="de-DE" dirty="0"/>
          </a:p>
        </p:txBody>
      </p:sp>
      <p:pic>
        <p:nvPicPr>
          <p:cNvPr id="32" name="Inhaltsplatzhalter 3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33C094-9D4B-1C4D-870C-84BF231D5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6" y="551933"/>
            <a:ext cx="5437705" cy="5437705"/>
          </a:xfrm>
        </p:spPr>
      </p:pic>
    </p:spTree>
    <p:extLst>
      <p:ext uri="{BB962C8B-B14F-4D97-AF65-F5344CB8AC3E}">
        <p14:creationId xmlns:p14="http://schemas.microsoft.com/office/powerpoint/2010/main" val="425186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F4874563-560D-44D4-81F0-C0F6400D4F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Arbeitslosenquote und Zweitstimmen für die SPD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8447A4C7-975A-4977-A5BE-3941ED6C0ED1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lvl="0" indent="-285750">
              <a:buFont typeface="Arial" pitchFamily="34"/>
              <a:buChar char="•"/>
            </a:pPr>
            <a:r>
              <a:rPr lang="de-DE" dirty="0"/>
              <a:t>Betrachtung von ausgewählten Strukturvariablen mit starker Korrelation zum Wahlverhalten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Starke Korrelation von Strukturvariablen untereinander  erschweren festzustellen welche Variable das Wahlverhalten wie stark beeinflusst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Wahl von repräsentativen Variablen um keine doppelten Analysen durchzuführen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Positiver Zusammenhang zwischen der Arbeitslosenquote und den Zweitstimmen für die SPD in den einzelnen Wahlkreisen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88011B1-25E5-4242-A7DB-3341026EFE83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6CCA17-6AE8-4BB9-9775-5ECA149C046A}" type="slidenum">
              <a:rPr sz="1050"/>
              <a:t>17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6657D13-4C8B-470E-A3A1-CFDE4E1A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0">
            <a:extLst>
              <a:ext uri="{FF2B5EF4-FFF2-40B4-BE49-F238E27FC236}">
                <a16:creationId xmlns:a16="http://schemas.microsoft.com/office/drawing/2014/main" id="{2F265A04-A557-4303-9005-127B88D228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verfügbarem Einkommen und Zweitstimmen für die UNION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37236DE3-4821-495B-8DD8-D680EF8FBFA6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Positiver Zusammenhang zwischen dem verfügbaren Einkommen der privaten Haushalte und den Zweitstimmen für die UNION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9">
            <a:extLst>
              <a:ext uri="{FF2B5EF4-FFF2-40B4-BE49-F238E27FC236}">
                <a16:creationId xmlns:a16="http://schemas.microsoft.com/office/drawing/2014/main" id="{929D195B-7098-441E-B7FA-FD72F12441A0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848170-C5F2-41D4-80E3-E9876C59524E}" type="slidenum">
              <a:rPr sz="1050"/>
              <a:t>18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1D723A0-BD39-4C96-8E67-BFAE4BA35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34EEB4FF-7CB9-43C1-B408-7178C98654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verfügbarem Einkommen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793BB09-DB7E-4B0C-97AD-6590CF872A7C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AFD, LINKE und SPD besteht ein negativer Zusammenhang zwischen dem verfügbaren Einkommen der privaten Haushalte und den Zweitstimmen für die jeweilige Partei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FDP, UNION und GRÜNEN besteht ein positiver Zusammenhang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1899E7E-696E-478C-909D-8D2CAD730795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870B2-EB59-49B4-A753-8BE62B5A4D78}" type="slidenum">
              <a:rPr sz="1050"/>
              <a:t>19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A98C3AF-EDC1-4745-B310-36694E5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47886-1BBD-0C44-9B4D-6B7579AB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Bundestagswahl 2021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E4A131-12C7-E045-8780-A97B5796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Wahltag: 26. September 2021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299 Wahlkreise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Kurze Erklärung des Wahlsystems: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Jede wählende Person hat eine Erst- und eine Zweitstimme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Die Erststimme wird für einen Direktkandidaten im jeweiligen Wahlkreis abgegeben, nur der/die Kandidat/Kandidatin mit meisten Stimmen kommt in den Bundestag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Zweitstimmen werden für eine Partei abgegeben, diese wählt dann anhand einer Landesliste die Abgeordneten aus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Ausgleichmandate, die Zweitstimme ist maßgeblich relevant für die Sitzvergabe ist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02E88-8226-5640-9E06-08A009E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540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800689BC-C99B-4FD3-94CE-2A9F3211BC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/>
              <a:t>Zusammenhang zwischen verfügbarem Einkommen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D67357F-1CD6-4663-A22D-3F8C32C881CF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den Wahlkreisen in den östlichen Bundesländern ist das verfügbare Einkommen der privaten Haushalte vergleichsweise niedrig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gab es auch vergleichsweise viele Zweitstimmen für AFD und LINKE, während GRÜNEN und UNION eher 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Wahlkreise im Osten stellen einen großen Teil der extremen Werte da, die den Zusammenhang zwischen Einkommen und Wahlverhalten ausmachen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3782174-633A-4BAE-8ECD-7B40B35950AF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BC21A1-9A83-4834-B67E-84443EDCB91D}" type="slidenum">
              <a:rPr sz="1050"/>
              <a:t>20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21E975F-D859-DF42-A322-08EBACFAE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6547485E-F0EC-4768-B098-3F9041B4EA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Anteil an 18- bis 34-Jährigen Anwohnern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20368DB-9705-4D4A-A4FE-C3FCA357D490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besteht ein starker negativer Zusammenhang zwischen dem Anteil an 18- bis 34-Jährigen Anwohnern und den Zweitstimmen für die AFD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die GRÜNEN ist dieser Zusammenhang stark positiv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den anderen Parteien ist wenn überhaupt ein geringer Zusammenhang erkenntlich</a:t>
            </a:r>
          </a:p>
          <a:p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CC56CED-7155-4A06-8AC6-62A769CCE111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E293-E347-4284-939A-B29F729100EB}" type="slidenum">
              <a:rPr sz="1050"/>
              <a:t>21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ECBE72E-AAA0-164C-991C-965D312DA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D40DB65B-4B90-4356-9C71-3607A2ACF4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Anteil an 18- bis 34-Jährigen Anwohnern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DAF853F2-71FE-4EE4-BE75-15DC101D5188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den Wahlkreisen in den östlichen Bundesländern ist</a:t>
            </a:r>
            <a:r>
              <a:rPr lang="de-DE" sz="1600" dirty="0"/>
              <a:t> </a:t>
            </a:r>
            <a:r>
              <a:rPr lang="de-DE" dirty="0"/>
              <a:t>der Anteil an 18- bis 34-Jährigen Anwohnern oft sehr gering (Ausnahmen stellen Leipzig und Dresden dar)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gab es auch vergleichsweise viele Zweitstimmen für AFD und LINKE, während GRÜNE und UNION eher schlecht abschneiden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Wahlkreise im Osten stellen auch hier wieder einen großen Teil der extremen Werte dar, aber Tendenzen sind in den westlichen Bundesländern ähnlich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ECBA642-EC5A-46E3-8E51-40AE7A094BE6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C08517-5452-4841-B845-EDC50EDD59C3}" type="slidenum">
              <a:rPr sz="1050"/>
              <a:t>22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6982611-DC7B-4582-80D7-04187DBDF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7026878-87A1-4F09-B0B2-88B88CC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Zweitstimmen-anteile für die Freien Wähler</a:t>
            </a:r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55FC74-994A-4222-94A8-5E9EFBB6F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5FB49DA-E1A2-4142-B5CD-4BFD392B9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Sehr hohe Anteile in Bayern sichtbar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Rheinland-Pfalz ebenfalls hohe Anteile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Landtagsvertretung dort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Kaum gewählt im Nordwesten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8611E-CE07-4290-BF14-D72D6AF3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2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9EE680-6380-4E54-9D91-F9E92263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94359"/>
            <a:ext cx="3366655" cy="1573108"/>
          </a:xfrm>
        </p:spPr>
        <p:txBody>
          <a:bodyPr>
            <a:normAutofit fontScale="90000"/>
          </a:bodyPr>
          <a:lstStyle/>
          <a:p>
            <a:r>
              <a:rPr lang="de-DE" dirty="0"/>
              <a:t>Freie Wähler: Zweit-stimmenanteil und Strukturvariablen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218E56-8DB5-4CAA-85FB-80E1A9E7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Korrelationsanalyse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 Beispiele für negative und positive Korrelation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DAB59-BCB6-498E-B0D3-6FA5D763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24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08F1515F-09DC-4F0F-ABAF-C5A629F2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  <p:extLst>
      <p:ext uri="{BB962C8B-B14F-4D97-AF65-F5344CB8AC3E}">
        <p14:creationId xmlns:p14="http://schemas.microsoft.com/office/powerpoint/2010/main" val="530675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Freie Wähler: Zweit-stimmenanteil und Strukturvariablen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Sozialversicherungspflichtige Land-und Forstwirtschaft: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Keine Landtagsvertretung: bei niedrigem Anteil meist auch geringer Stimmenanteil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Bayern: kaum Einfluss auf Freie-Wähler-Zweitstimmenanteil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25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D783954-8F13-2446-B236-275EDDDAB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88232"/>
            <a:ext cx="6492875" cy="4545012"/>
          </a:xfrm>
        </p:spPr>
      </p:pic>
    </p:spTree>
    <p:extLst>
      <p:ext uri="{BB962C8B-B14F-4D97-AF65-F5344CB8AC3E}">
        <p14:creationId xmlns:p14="http://schemas.microsoft.com/office/powerpoint/2010/main" val="233212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1ACECC6-B322-4269-B400-D62905D9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Freie Wähler:</a:t>
            </a:r>
            <a:br>
              <a:rPr lang="de-DE" dirty="0"/>
            </a:br>
            <a:r>
              <a:rPr lang="de-DE" dirty="0"/>
              <a:t>Zweit-</a:t>
            </a:r>
            <a:br>
              <a:rPr lang="de-DE" dirty="0"/>
            </a:br>
            <a:r>
              <a:rPr lang="de-DE" dirty="0"/>
              <a:t>Stimmenanteil und Strukturvariablen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8773B27-44D0-4600-9CCF-013C96CF6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Bodenflächennutzung: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Landtagsvertretung ein tendenziell höherer Zweitstimmenanteil bei niedrigerer Bodenflächennutzung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82A24B-C481-42AF-8A3C-B0CDE552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26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A7FC992-4D7E-344F-BAFE-1FAA7F94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88232"/>
            <a:ext cx="6492875" cy="4545012"/>
          </a:xfrm>
        </p:spPr>
      </p:pic>
    </p:spTree>
    <p:extLst>
      <p:ext uri="{BB962C8B-B14F-4D97-AF65-F5344CB8AC3E}">
        <p14:creationId xmlns:p14="http://schemas.microsoft.com/office/powerpoint/2010/main" val="73679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C8BB3-BF19-4714-BA39-BFA36C92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2B4DC4-627A-4039-87B8-0776F628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UNION: starke Verluste in ganz Deutschland, v.a. dort, wo die SPD hohe Gewinne erzielen konnte (Zweitstimmen)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SPD: in den neuen Bundesländern große Gewinne, Verluste lediglich in 3 Wahlkreisen (Zweitstimmen)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Bei den meisten Parteien innerhalb der Wahlkreise erkennbare Unterschiede zwischen Erst- und Zweitstimmenanteil</a:t>
            </a:r>
            <a:endParaRPr lang="de-DE" b="0" i="0" dirty="0">
              <a:effectLst/>
            </a:endParaRP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dirty="0">
                <a:effectLst/>
              </a:rPr>
              <a:t>tarke Zusammenhänge zwischen soziodemographischen Strukturen und dem Wahlverhalten in den Wahlkreisen (Strukturvariablen oft untereinander korreliert, sodass sich der entscheidende Einflussfaktor nicht klar bestimmen lässt)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dirty="0">
                <a:effectLst/>
              </a:rPr>
              <a:t>tarke regionale Unterschiede im Wahlverhalten (Ost-West, Freie Wähler)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58370-F15D-4C8F-97C4-6B54D938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87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BUNDESTAGSWAHL 2021</a:t>
            </a:r>
            <a:br>
              <a:rPr lang="de-DE" sz="7200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de-DE" sz="2800" dirty="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Analyse des Wahlverhaltens in Abhängigkeit von soziodemographischen Strukturmerkmalen</a:t>
            </a:r>
            <a:endParaRPr lang="de-DE" sz="3200" dirty="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66801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746CC7-3022-4477-A07E-FB5721552778}"/>
              </a:ext>
            </a:extLst>
          </p:cNvPr>
          <p:cNvSpPr txBox="1"/>
          <p:nvPr/>
        </p:nvSpPr>
        <p:spPr>
          <a:xfrm>
            <a:off x="790113" y="4768995"/>
            <a:ext cx="103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Projektpartner: Dr. André Klima, Institut für Statistik, LMU</a:t>
            </a:r>
          </a:p>
          <a:p>
            <a:pPr algn="ctr"/>
            <a:r>
              <a:rPr lang="de-DE" dirty="0"/>
              <a:t>Gruppenmitglieder: Carla Fuchs, Christian Hobelsberger, Max Melchior Lang, Mattia Mohr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27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München, 02.12.2021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56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8F4C4-E2BF-430F-97A6-A3DBB360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91EDEB3-A174-4C30-99A1-8AC6AA83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856053"/>
            <a:ext cx="4195498" cy="4195498"/>
          </a:xfrm>
        </p:spPr>
      </p:pic>
    </p:spTree>
    <p:extLst>
      <p:ext uri="{BB962C8B-B14F-4D97-AF65-F5344CB8AC3E}">
        <p14:creationId xmlns:p14="http://schemas.microsoft.com/office/powerpoint/2010/main" val="222264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C1EB0-BA46-407C-AC53-58FFF13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80F9-3F2C-4741-9BB8-A0E6231B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52600"/>
            <a:ext cx="9857047" cy="41164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de-DE" dirty="0"/>
              <a:t>Analyse des Wahlergebnisses der Bundestagswahl 2021 durch: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Regionale Unterschiede bei der Wahl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Auffälligkeiten zwischen Brief- und Urnenwahl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Zusammenhang zwischen dem Wahlergebnis und der soziodemographischen Struktur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Zusammenhang zwischen den Gewinnen und Verlusten der Parteien und der soziodemographischen Struktur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5D2B7-7C34-448D-B25F-09E9AD73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705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8F4C4-E2BF-430F-97A6-A3DBB360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24EA00-3654-47F2-AF85-E870C116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30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1EFE4E6-BF39-F64D-A095-890F55F72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8289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189E10D-17D6-8742-B80E-03FB54B6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3833204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FA6CF7F-F3D0-F84F-8E9F-D8B97C7C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428287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1A0E256-282D-9340-8843-EF57339D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06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349590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5AB002D-DB59-7B4C-A464-563A90920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283006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99362EF-1CEA-0A4F-A4DC-5CBE811E9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1163381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9167C76-FEC0-AA40-AEA5-70C1EE52D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3816223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7F57CDB-4319-AB4D-B139-937A1E025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1654690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72F93CDC-0AEA-BD40-9BC2-2C2DE2E1B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581514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22B4FA-BF61-498F-ACCD-FF16E6AA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9F98BFD2-62CE-774F-96FC-49E7A353A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388565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Briefwahldaten für Bayern</a:t>
            </a:r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Quelle der Daten: 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</a:rPr>
              <a:t>Bundeswahlleiter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Bei den Stadtstaaten liegen die Daten häufig nur für das gesamte Bundesland vor und nicht auf Wahlkreisebene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208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969C6-2B11-40B8-9C89-DCD3C9E5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C372A59-8806-4921-B2C6-949A87A11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79" y="1889919"/>
            <a:ext cx="4409987" cy="44099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F560F0-FC2A-499C-9CFF-0723ABD7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033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8F4C4-E2BF-430F-97A6-A3DBB360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361C354-9F3D-E84E-950C-E129E836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2567282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8F4C4-E2BF-430F-97A6-A3DBB360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C5E5234-5D63-854B-BC60-70CBB6EFE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9" y="1752600"/>
            <a:ext cx="4116388" cy="4116388"/>
          </a:xfrm>
        </p:spPr>
      </p:pic>
    </p:spTree>
    <p:extLst>
      <p:ext uri="{BB962C8B-B14F-4D97-AF65-F5344CB8AC3E}">
        <p14:creationId xmlns:p14="http://schemas.microsoft.com/office/powerpoint/2010/main" val="2899416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8F4C4-E2BF-430F-97A6-A3DBB360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753E935-2608-4684-9691-BE0B31F91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03" y="159851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40740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Quelle der Daten: 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</a:rPr>
              <a:t>Bundeswahlleiter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Briefwahldaten für Bayern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bg1">
                  <a:lumMod val="85000"/>
                </a:schemeClr>
              </a:solidFill>
            </a:endParaRPr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Bei den Stadtstaaten liegen die Daten häufig nur für das gesamte Bundesland vor und nicht auf Wahlkreisebene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42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Briefwahldaten für Bayern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endParaRPr lang="de-DE" b="1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Bei den Stadtstaaten liegen die Daten häufig nur für das gesamte Bundesland vor und nicht auf Wahlkreisebene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2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Beschreibung der Wahl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Regionale Analyse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Zusammenhangsanalyse ausgewählter Strukturvariablen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Sonderauswertung Freie Wähler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Ergebnis:</a:t>
            </a:r>
            <a:br>
              <a:rPr lang="de-DE" sz="3200" dirty="0"/>
            </a:br>
            <a:r>
              <a:rPr lang="de-DE" sz="3200" dirty="0"/>
              <a:t>Erststimmen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33B8D45-ED2A-446B-893C-39CCDC799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582F1C9C-C95D-4CD7-8F75-DCE2A26E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11735"/>
              </p:ext>
            </p:extLst>
          </p:nvPr>
        </p:nvGraphicFramePr>
        <p:xfrm>
          <a:off x="457199" y="2530135"/>
          <a:ext cx="3200400" cy="377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Anteil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28,56%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26,39%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10,13%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8,72%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4,98%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Sonstiges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7,27%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4972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8D22675-6651-4628-BAA0-D1D3E9B0B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pic>
        <p:nvPicPr>
          <p:cNvPr id="17" name="Inhaltsplatzhalter 11">
            <a:extLst>
              <a:ext uri="{FF2B5EF4-FFF2-40B4-BE49-F238E27FC236}">
                <a16:creationId xmlns:a16="http://schemas.microsoft.com/office/drawing/2014/main" id="{39F14F40-5107-43C6-B768-649B8F7E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Ergebnis:</a:t>
            </a:r>
            <a:br>
              <a:rPr lang="de-DE" sz="3200" dirty="0"/>
            </a:br>
            <a:r>
              <a:rPr lang="de-DE" sz="3200" dirty="0"/>
              <a:t>Zweitstimmen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CA8549E-7B75-4C81-84D6-25F20226A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6BD664A-2479-41CE-A804-47FE144B3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3">
            <a:extLst>
              <a:ext uri="{FF2B5EF4-FFF2-40B4-BE49-F238E27FC236}">
                <a16:creationId xmlns:a16="http://schemas.microsoft.com/office/drawing/2014/main" id="{5D28588C-1ED8-4714-99ED-ABC93ED9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04388"/>
              </p:ext>
            </p:extLst>
          </p:nvPr>
        </p:nvGraphicFramePr>
        <p:xfrm>
          <a:off x="457199" y="2530135"/>
          <a:ext cx="3200400" cy="377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Anteil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24,07%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25,74%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10,34%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11,46%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4,89%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Sonstiges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8,74%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4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1281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1328</Words>
  <Application>Microsoft Macintosh PowerPoint</Application>
  <PresentationFormat>Breitbild</PresentationFormat>
  <Paragraphs>246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Rückblick</vt:lpstr>
      <vt:lpstr>BUNDESTAGSWAHL 2021 Analyse des Wahlverhaltens in Abhängigkeit von soziodemographischen Strukturmerkmalen</vt:lpstr>
      <vt:lpstr>Bundestagswahl 2021 </vt:lpstr>
      <vt:lpstr>Fragestellung</vt:lpstr>
      <vt:lpstr>Einführung in die Daten</vt:lpstr>
      <vt:lpstr>Einführung in die Daten</vt:lpstr>
      <vt:lpstr>Einführung in die Daten</vt:lpstr>
      <vt:lpstr>Gliederung</vt:lpstr>
      <vt:lpstr>Ergebnis: Erststimmen</vt:lpstr>
      <vt:lpstr>Ergebnis: Zweitstimmen</vt:lpstr>
      <vt:lpstr>Differenzen: Bundestagswahl 2017 und 2021</vt:lpstr>
      <vt:lpstr>Bayern: Wahlverhalten in der Pandemie</vt:lpstr>
      <vt:lpstr>Gegenüberstellung Erst- und Zweit-stimmen pro Partei</vt:lpstr>
      <vt:lpstr>Gegenüberstellung Erst- und Zweit-stimmen pro Partei</vt:lpstr>
      <vt:lpstr>Gewinne und Verluste von UNION und SPD  </vt:lpstr>
      <vt:lpstr>Regionale Unterschiede der Gewinne und Verluste  SPD und UNION</vt:lpstr>
      <vt:lpstr>Regionale Unterschiede der Gewinne und Verluste  SPD und UNION</vt:lpstr>
      <vt:lpstr>Zusammenhang zwischen Arbeitslosenquote und Zweitstimmen für die SPD</vt:lpstr>
      <vt:lpstr>Zusammenhang zwischen verfügbarem Einkommen und Zweitstimmen für die UNION</vt:lpstr>
      <vt:lpstr>Zusammenhang zwischen verfügbarem Einkommen und Zweitstimmen</vt:lpstr>
      <vt:lpstr>Zusammenhang zwischen verfügbarem Einkommen und Zweitstimmen</vt:lpstr>
      <vt:lpstr>Zusammenhang zwischen Anteil an 18- bis 34-Jährigen Anwohnern und Zweitstimmen</vt:lpstr>
      <vt:lpstr>Zusammenhang zwischen Anteil an 18- bis 34-Jährigen Anwohnern und Zweitstimmen</vt:lpstr>
      <vt:lpstr>Zweitstimmen-anteile für die Freien Wähler</vt:lpstr>
      <vt:lpstr>Freie Wähler: Zweit-stimmenanteil und Strukturvariablen</vt:lpstr>
      <vt:lpstr>Freie Wähler: Zweit-stimmenanteil und Strukturvariablen</vt:lpstr>
      <vt:lpstr>Freie Wähler: Zweit- Stimmenanteil und Strukturvariablen</vt:lpstr>
      <vt:lpstr>Fazit</vt:lpstr>
      <vt:lpstr>BUNDESTAGSWAHL 2021 Analyse des Wahlverhaltens in Abhängigkeit von soziodemographischen Strukturmerkmalen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Bundestagswahl 2021:  Analyse des Wahlverhalten in Abhängigkeit von soziodemographischen Strukturmerkmalen</dc:title>
  <dc:creator>Chris Hobelsberger</dc:creator>
  <cp:lastModifiedBy>Lang, Max</cp:lastModifiedBy>
  <cp:revision>47</cp:revision>
  <cp:lastPrinted>2021-11-21T19:37:00Z</cp:lastPrinted>
  <dcterms:created xsi:type="dcterms:W3CDTF">2021-11-21T17:37:13Z</dcterms:created>
  <dcterms:modified xsi:type="dcterms:W3CDTF">2021-12-01T23:47:21Z</dcterms:modified>
</cp:coreProperties>
</file>